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77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299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0000"/>
    <a:srgbClr val="FF0066"/>
    <a:srgbClr val="CC0099"/>
    <a:srgbClr val="CCECFF"/>
    <a:srgbClr val="00FFFF"/>
    <a:srgbClr val="00CC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A0615B0B-645D-429C-A498-3C9FEA69FF93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5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2B3F6-1A13-4BB0-BCA1-74500A8436C5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4185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2B3F6-1A13-4BB0-BCA1-74500A8436C5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0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2B3F6-1A13-4BB0-BCA1-74500A8436C5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3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2B3F6-1A13-4BB0-BCA1-74500A8436C5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7075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2B3F6-1A13-4BB0-BCA1-74500A8436C5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0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2B3F6-1A13-4BB0-BCA1-74500A8436C5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5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54689-9AA8-4751-8264-5D66696C793E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22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286E0-34C5-4D65-A560-70E57BAFA80E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7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5FC15-3093-4051-95D8-4816DE2A75E8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9797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2C604-C1B9-4DBC-9341-CFA7D3BA909B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68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D0890-0081-485E-8A1D-5F64BD728D38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0001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3EB7D-76C1-4535-B5E3-70F69EF389A9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8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DFA50-C27E-49C7-B3B6-64043FF59FB2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7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75C0A-BF1D-4A74-9BE2-DABE8657C654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3837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6097E-56F6-4C44-A997-EB0B451CE4C5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76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2741E-3B80-4656-9BD8-810B24F08811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041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CB2B3F6-1A13-4BB0-BCA1-74500A8436C5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9556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2bY47meWvg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ck.net.pl/files/orze%C5%8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podreczniki.pl/a/ksztaltowanie-sie-granicy-z-niemcami-i-czechoslowacja/D168UPB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youtube.com/watch?v=lEkATLJYBo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source.org/wiki/Depesza_do_szef%C3%B3w_mocarstw_notyfikuj%C4%85ca_powstanie_Pa%C5%84stwa_Polskiego_z_16_listopada_19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tyka.pl/pomocnikhistoryczny/1611967,1,konflikt-z-ukraincami.re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giellonia.org/sojusz-orla-z-tryzubem-dlaczego-pilsudski-walczyl-o-niepodlegla-ukrain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260648"/>
            <a:ext cx="8641653" cy="810494"/>
          </a:xfrm>
        </p:spPr>
        <p:txBody>
          <a:bodyPr/>
          <a:lstStyle/>
          <a:p>
            <a:pPr eaLnBrk="1" hangingPunct="1"/>
            <a:r>
              <a:rPr lang="pl-PL" altLang="pl-PL" sz="3600" b="1" dirty="0">
                <a:solidFill>
                  <a:schemeClr val="accent2"/>
                </a:solidFill>
              </a:rPr>
              <a:t>Odrodzenie Rzeczypospolitej</a:t>
            </a:r>
            <a:endParaRPr lang="pl-PL" altLang="pl-PL" sz="2000" dirty="0">
              <a:solidFill>
                <a:srgbClr val="FF0066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-26988"/>
            <a:ext cx="1763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dirty="0">
                <a:solidFill>
                  <a:srgbClr val="FF0066"/>
                </a:solidFill>
              </a:rPr>
              <a:t>Wersja: 20.1or</a:t>
            </a:r>
          </a:p>
        </p:txBody>
      </p:sp>
      <p:sp>
        <p:nvSpPr>
          <p:cNvPr id="6" name="Text Box 67"/>
          <p:cNvSpPr txBox="1">
            <a:spLocks noChangeArrowheads="1"/>
          </p:cNvSpPr>
          <p:nvPr/>
        </p:nvSpPr>
        <p:spPr bwMode="auto">
          <a:xfrm>
            <a:off x="0" y="3861048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rgbClr val="FF3399"/>
                </a:solidFill>
              </a:rPr>
              <a:t>Wprowadzenie</a:t>
            </a: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395536" y="4293096"/>
            <a:ext cx="5904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3366FF"/>
                </a:solidFill>
              </a:rPr>
              <a:t>Obejrzyj filmik - do 3. minuty i 30 sekundy:</a:t>
            </a:r>
          </a:p>
        </p:txBody>
      </p:sp>
      <p:sp>
        <p:nvSpPr>
          <p:cNvPr id="8" name="Prostokąt 7"/>
          <p:cNvSpPr/>
          <p:nvPr/>
        </p:nvSpPr>
        <p:spPr>
          <a:xfrm>
            <a:off x="3041576" y="4581128"/>
            <a:ext cx="5634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hlinkClick r:id="rId2"/>
              </a:rPr>
              <a:t>https://www.youtube.com/watch?v=2bY47meWvgo</a:t>
            </a:r>
            <a:endParaRPr lang="pl-PL" sz="2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516368" cy="299923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019282" y="6401144"/>
            <a:ext cx="18565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>
                <a:hlinkClick r:id="rId4"/>
              </a:rPr>
              <a:t>http://dck.net.pl/files/orze%C5%82.jpg</a:t>
            </a:r>
            <a:r>
              <a:rPr lang="pl-PL" sz="800" dirty="0"/>
              <a:t> 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3851920" y="5345340"/>
            <a:ext cx="45365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99FF"/>
                </a:solidFill>
              </a:rPr>
              <a:t>Marek Drwięga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200" dirty="0">
                <a:solidFill>
                  <a:srgbClr val="0099FF"/>
                </a:solidFill>
              </a:rPr>
              <a:t>Szkoła Podstawowa</a:t>
            </a:r>
            <a:br>
              <a:rPr lang="pl-PL" altLang="pl-PL" sz="2200" dirty="0">
                <a:solidFill>
                  <a:srgbClr val="0099FF"/>
                </a:solidFill>
              </a:rPr>
            </a:br>
            <a:r>
              <a:rPr lang="pl-PL" altLang="pl-PL" sz="2200" dirty="0">
                <a:solidFill>
                  <a:srgbClr val="0099FF"/>
                </a:solidFill>
              </a:rPr>
              <a:t>im. Janusza Korczaka w Porażu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ka o granice II Rzeczypospolitej Walka o granice II Rzeczypospolitej Źródło: Krystian Chariza i zespół, licencja: CC BY 3.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948264" cy="69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 rot="16200000">
            <a:off x="6774033" y="4736743"/>
            <a:ext cx="41643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hlinkClick r:id="rId3"/>
              </a:rPr>
              <a:t>https://epodreczniki.pl/a/ksztaltowanie-sie-granicy-z-niemcami-i-czechoslowacja/D168UPBiP</a:t>
            </a:r>
            <a:r>
              <a:rPr lang="pl-PL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49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zycisk akcji: Powrót 3">
            <a:hlinkClick r:id="" action="ppaction://hlinkshowjump?jump=previousslide" highlightClick="1"/>
          </p:cNvPr>
          <p:cNvSpPr/>
          <p:nvPr/>
        </p:nvSpPr>
        <p:spPr>
          <a:xfrm>
            <a:off x="7956376" y="5612697"/>
            <a:ext cx="720080" cy="768631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395536" y="437763"/>
            <a:ext cx="8352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Odradzająca się Polska składała się z trzech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organizmów politycznych, gospodarczych i kulturowych. Należało stworzyć jednolity system administracyjny, prawny i spójny gospodarczo, co w dużej mierze udało się uczynić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324607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</a:rPr>
              <a:t>II Rzeczpospolita. Historia w 5 minut. (Historia Polski)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”. Pooglądaj filmik do 1. minuty i 54 sekundy:</a:t>
            </a:r>
            <a:endParaRPr lang="pl-PL" sz="2400" b="0" i="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Text Box 67"/>
          <p:cNvSpPr txBox="1">
            <a:spLocks noChangeArrowheads="1"/>
          </p:cNvSpPr>
          <p:nvPr/>
        </p:nvSpPr>
        <p:spPr bwMode="auto">
          <a:xfrm>
            <a:off x="0" y="-99392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</a:rPr>
              <a:t>Trudne początki niepodległości</a:t>
            </a:r>
          </a:p>
        </p:txBody>
      </p:sp>
      <p:sp>
        <p:nvSpPr>
          <p:cNvPr id="3" name="Prostokąt 2"/>
          <p:cNvSpPr/>
          <p:nvPr/>
        </p:nvSpPr>
        <p:spPr>
          <a:xfrm>
            <a:off x="2267744" y="3934797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hlinkClick r:id="rId2"/>
              </a:rPr>
              <a:t>https://www.youtube.com/watch?v=lEkATLJYBoY</a:t>
            </a:r>
            <a:r>
              <a:rPr lang="pl-PL" sz="2400" dirty="0"/>
              <a:t>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0411"/>
            <a:ext cx="18240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zycisk akcji: Koniec 8">
            <a:hlinkClick r:id="" action="ppaction://hlinkshowjump?jump=endshow" highlightClick="1"/>
          </p:cNvPr>
          <p:cNvSpPr/>
          <p:nvPr/>
        </p:nvSpPr>
        <p:spPr>
          <a:xfrm>
            <a:off x="467842" y="5228803"/>
            <a:ext cx="1439862" cy="1152525"/>
          </a:xfrm>
          <a:prstGeom prst="actionButtonE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0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980010" y="5229200"/>
            <a:ext cx="1439862" cy="115252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13291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zycisk akcji: Powrót 1">
            <a:hlinkClick r:id="" action="ppaction://hlinkshowjump?jump=previousslide" highlightClick="1"/>
          </p:cNvPr>
          <p:cNvSpPr/>
          <p:nvPr/>
        </p:nvSpPr>
        <p:spPr>
          <a:xfrm>
            <a:off x="7956376" y="5612697"/>
            <a:ext cx="720080" cy="768631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-6629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Depesza do szefów mocarstw notyfikująca powstanie Państwa Polskiego z 16 listopada 1918</a:t>
            </a:r>
          </a:p>
        </p:txBody>
      </p:sp>
      <p:sp>
        <p:nvSpPr>
          <p:cNvPr id="6" name="Prostokąt 5"/>
          <p:cNvSpPr/>
          <p:nvPr/>
        </p:nvSpPr>
        <p:spPr>
          <a:xfrm>
            <a:off x="395536" y="76470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Jako Wódz Naczelny Armii Polskiej pragnę notyfikować rządom i narodom wojującym i neutralnym istnienie Państwa Polskiego Niepodległego, obejmującego wszystkie ziemie zjednoczonej Polski. Sytuacja polityczna</a:t>
            </a:r>
            <a:br>
              <a:rPr lang="pl-PL" sz="2000" dirty="0">
                <a:solidFill>
                  <a:srgbClr val="FF0000"/>
                </a:solidFill>
              </a:rPr>
            </a:br>
            <a:r>
              <a:rPr lang="pl-PL" sz="2000" dirty="0">
                <a:solidFill>
                  <a:srgbClr val="FF0000"/>
                </a:solidFill>
              </a:rPr>
              <a:t>w Polsce i jarzmo okupacji nie pozwoliły dotychczas narodowi polskiemu wypowiedzieć się swobodnie o swym losie. Dzięki zmianom, które nastąpiły</a:t>
            </a:r>
            <a:br>
              <a:rPr lang="pl-PL" sz="2000" dirty="0">
                <a:solidFill>
                  <a:srgbClr val="FF0000"/>
                </a:solidFill>
              </a:rPr>
            </a:br>
            <a:r>
              <a:rPr lang="pl-PL" sz="2000" dirty="0">
                <a:solidFill>
                  <a:srgbClr val="FF0000"/>
                </a:solidFill>
              </a:rPr>
              <a:t>w skutek świetnych zwycięstw armij sprzymierzonych – wznowienie niepodległości i suwerenności Polski staje się odtąd faktem dokonanym. </a:t>
            </a:r>
          </a:p>
          <a:p>
            <a:r>
              <a:rPr lang="pl-PL" sz="2000" dirty="0">
                <a:solidFill>
                  <a:srgbClr val="FF0000"/>
                </a:solidFill>
              </a:rPr>
              <a:t>	Państwo Polskie powstaje z woli całego narodu i opiera się na podstawach demokratycznych. Rząd Polski zastąpi panowanie przemocy, która przez sto czterdzieści lat ciążyła nad losami Polski – przez ustrój zbudowany na porządku</a:t>
            </a:r>
            <a:br>
              <a:rPr lang="pl-PL" sz="2000" dirty="0">
                <a:solidFill>
                  <a:srgbClr val="FF0000"/>
                </a:solidFill>
              </a:rPr>
            </a:br>
            <a:r>
              <a:rPr lang="pl-PL" sz="2000" dirty="0">
                <a:solidFill>
                  <a:srgbClr val="FF0000"/>
                </a:solidFill>
              </a:rPr>
              <a:t>i sprawiedliwości. Opierając się na Armii Polskiej pod moją komendą, mam nadzieję, że odtąd żadna armia obca nie wkroczy do Polski, nim nie wyrazimy w tej sprawie formalnej woli naszej. Jestem przekonany, że potężne demokracje Zachodu udzielą swej pomocy i braterskiego poparcia Polskiej Rzeczypospolitej Odrodzonej i Niepodległej.</a:t>
            </a:r>
          </a:p>
          <a:p>
            <a:endParaRPr lang="pl-PL" sz="2000" dirty="0">
              <a:solidFill>
                <a:srgbClr val="FF0000"/>
              </a:solidFill>
            </a:endParaRPr>
          </a:p>
          <a:p>
            <a:r>
              <a:rPr lang="pl-PL" sz="2000" dirty="0">
                <a:solidFill>
                  <a:srgbClr val="FF0000"/>
                </a:solidFill>
              </a:rPr>
              <a:t>	 Wódz naczelny			za ministra spraw zewnętrznych</a:t>
            </a:r>
            <a:br>
              <a:rPr lang="pl-PL" sz="2000" dirty="0">
                <a:solidFill>
                  <a:srgbClr val="FF0000"/>
                </a:solidFill>
              </a:rPr>
            </a:br>
            <a:r>
              <a:rPr lang="pl-PL" sz="2000" dirty="0">
                <a:solidFill>
                  <a:srgbClr val="FF0000"/>
                </a:solidFill>
              </a:rPr>
              <a:t>	</a:t>
            </a:r>
            <a:r>
              <a:rPr lang="pl-PL" sz="2000" i="1" dirty="0">
                <a:solidFill>
                  <a:srgbClr val="FF0000"/>
                </a:solidFill>
              </a:rPr>
              <a:t>Piłsudski					Filipowicz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39752" y="6453336"/>
            <a:ext cx="649796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hlinkClick r:id="rId2"/>
              </a:rPr>
              <a:t>https://pl.wikisource.org/wiki/Depesza_do_szef%C3%B3w_mocarstw_notyfikuj%C4%85ca_powstanie_Pa%C5%84stwa_Polskiego_z_16_listopada_1918</a:t>
            </a:r>
            <a:r>
              <a:rPr lang="pl-PL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32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zycisk akcji: Powrót 5">
            <a:hlinkClick r:id="" action="ppaction://hlinkshowjump?jump=previousslide" highlightClick="1"/>
          </p:cNvPr>
          <p:cNvSpPr/>
          <p:nvPr/>
        </p:nvSpPr>
        <p:spPr>
          <a:xfrm>
            <a:off x="7956376" y="5612697"/>
            <a:ext cx="720080" cy="768631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395536" y="476672"/>
            <a:ext cx="83529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     Aby istniała Polska trzeba było jeszcze ustalić przebieg granic. O ich przebiegu decydowano na konferencji pokojowej w Wersalu oraz na polach walki. Wojny –odradzające się państwo – toczyło z Rosją bolszewicką, Niemcami, Czechosłowacją, Ukraińcami oraz wchodząc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w konflikt terytorialny z Litwą.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 rot="16200000">
            <a:off x="7028820" y="4590255"/>
            <a:ext cx="36547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hlinkClick r:id="rId2"/>
              </a:rPr>
              <a:t>https://www.polityka.pl/pomocnikhistoryczny/1611967,1,konflikt-z-ukraincami.read</a:t>
            </a:r>
            <a:r>
              <a:rPr lang="pl-PL" sz="800" dirty="0"/>
              <a:t> </a:t>
            </a: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395536" y="2920876"/>
            <a:ext cx="8352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     Aby uczcić bohaterów Bitwy Warszawskiej, która uratowała Polskę i Europę przed komunizmem - w jej setną rocznicę - ta prezentacja przestawia walki o ukształtowanie wschodniej </a:t>
            </a:r>
            <a:r>
              <a:rPr lang="pl-PL" altLang="pl-PL" sz="2400">
                <a:solidFill>
                  <a:schemeClr val="accent1">
                    <a:lumMod val="75000"/>
                  </a:schemeClr>
                </a:solidFill>
              </a:rPr>
              <a:t>granicy Państwa.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0" y="-4720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</a:rPr>
              <a:t>Koncepcja granicy wschodniej</a:t>
            </a:r>
          </a:p>
        </p:txBody>
      </p:sp>
      <p:sp>
        <p:nvSpPr>
          <p:cNvPr id="6" name="Przycisk akcji: Powrót 5">
            <a:hlinkClick r:id="" action="ppaction://hlinkshowjump?jump=previousslide" highlightClick="1"/>
          </p:cNvPr>
          <p:cNvSpPr/>
          <p:nvPr/>
        </p:nvSpPr>
        <p:spPr>
          <a:xfrm>
            <a:off x="7956376" y="5612697"/>
            <a:ext cx="720080" cy="768631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3276600" y="500063"/>
            <a:ext cx="251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Dwie koncepcje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74"/>
          <p:cNvSpPr>
            <a:spLocks noChangeArrowheads="1"/>
          </p:cNvSpPr>
          <p:nvPr/>
        </p:nvSpPr>
        <p:spPr bwMode="auto">
          <a:xfrm>
            <a:off x="2362200" y="560095"/>
            <a:ext cx="914400" cy="350837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9" name="AutoShape 74"/>
          <p:cNvSpPr>
            <a:spLocks noChangeArrowheads="1"/>
          </p:cNvSpPr>
          <p:nvPr/>
        </p:nvSpPr>
        <p:spPr bwMode="auto">
          <a:xfrm rot="10800000">
            <a:off x="5795963" y="592722"/>
            <a:ext cx="914400" cy="350837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395537" y="404664"/>
            <a:ext cx="2088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Józefa Piłsudskiego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6533330" y="458416"/>
            <a:ext cx="2088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Romana Dmowskiego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auto">
          <a:xfrm rot="16200000">
            <a:off x="867867" y="1597075"/>
            <a:ext cx="1130424" cy="373186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3" name="AutoShape 74"/>
          <p:cNvSpPr>
            <a:spLocks noChangeArrowheads="1"/>
          </p:cNvSpPr>
          <p:nvPr/>
        </p:nvSpPr>
        <p:spPr bwMode="auto">
          <a:xfrm rot="16200000">
            <a:off x="7041459" y="1649984"/>
            <a:ext cx="1059466" cy="338326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377788" y="2247255"/>
            <a:ext cx="2088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Federacyjna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6350004" y="2276872"/>
            <a:ext cx="2470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Inkorporacyjna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395536" y="2667684"/>
            <a:ext cx="410445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Granica na zachodzie Polski zostanie rozstrzygnięta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w Wersalu. Na wchodzie powinny powstać państwa: ukraińskie, białoruskie, litewskie i łotewskie będące w federacji z Polską (połączone), aby wspólnie stawiać opór „czerwonej” 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    Rosji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4427984" y="2636912"/>
            <a:ext cx="42784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Polska ma się składać na zachodzie z Górnego Śląska, Wielkopolski, Pomorza Gdańskiego i większości Prus Wschodnich. Na wschodzie należy zająć obszary do rzeki Berezyny a ludzi na tych ziemiach spolonizować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2339752" y="-47203"/>
            <a:ext cx="68042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</a:rPr>
              <a:t>Wyprawa kijowska</a:t>
            </a:r>
          </a:p>
        </p:txBody>
      </p:sp>
      <p:sp>
        <p:nvSpPr>
          <p:cNvPr id="6" name="Przycisk akcji: Powrót 5">
            <a:hlinkClick r:id="" action="ppaction://hlinkshowjump?jump=previousslide" highlightClick="1"/>
          </p:cNvPr>
          <p:cNvSpPr/>
          <p:nvPr/>
        </p:nvSpPr>
        <p:spPr>
          <a:xfrm>
            <a:off x="7956376" y="5612697"/>
            <a:ext cx="720080" cy="768631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3564632" y="404664"/>
            <a:ext cx="4535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1.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Ze wschodnich ziem polskich wycofują się Niemcy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74"/>
          <p:cNvSpPr>
            <a:spLocks noChangeArrowheads="1"/>
          </p:cNvSpPr>
          <p:nvPr/>
        </p:nvSpPr>
        <p:spPr bwMode="auto">
          <a:xfrm>
            <a:off x="490157" y="692697"/>
            <a:ext cx="3243643" cy="368092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 rot="16200000">
            <a:off x="-2070484" y="2092495"/>
            <a:ext cx="4536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chemeClr val="accent1">
                    <a:lumMod val="75000"/>
                  </a:schemeClr>
                </a:solidFill>
              </a:rPr>
              <a:t>Państwo niemieckie</a:t>
            </a:r>
            <a:endParaRPr lang="pl-PL" altLang="pl-P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 rot="16200000">
            <a:off x="6639409" y="1931275"/>
            <a:ext cx="4535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chemeClr val="accent1">
                    <a:lumMod val="75000"/>
                  </a:schemeClr>
                </a:solidFill>
              </a:rPr>
              <a:t>Rosja bolszewicka</a:t>
            </a:r>
            <a:endParaRPr lang="pl-PL" altLang="pl-P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 rot="16200000">
            <a:off x="5823944" y="2939530"/>
            <a:ext cx="5243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2.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Wkraczają bolszewicy (Czerwoni)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utoShape 74"/>
          <p:cNvSpPr>
            <a:spLocks noChangeArrowheads="1"/>
          </p:cNvSpPr>
          <p:nvPr/>
        </p:nvSpPr>
        <p:spPr bwMode="auto">
          <a:xfrm>
            <a:off x="7291807" y="1132250"/>
            <a:ext cx="914400" cy="350837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4" name="AutoShape 74"/>
          <p:cNvSpPr>
            <a:spLocks noChangeArrowheads="1"/>
          </p:cNvSpPr>
          <p:nvPr/>
        </p:nvSpPr>
        <p:spPr bwMode="auto">
          <a:xfrm>
            <a:off x="7291807" y="2092556"/>
            <a:ext cx="914400" cy="350837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5" name="AutoShape 74"/>
          <p:cNvSpPr>
            <a:spLocks noChangeArrowheads="1"/>
          </p:cNvSpPr>
          <p:nvPr/>
        </p:nvSpPr>
        <p:spPr bwMode="auto">
          <a:xfrm>
            <a:off x="7324662" y="3197055"/>
            <a:ext cx="914400" cy="350837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 rot="16200000">
            <a:off x="-1432202" y="2874503"/>
            <a:ext cx="4535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3.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Polska ofensywa na wschód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AutoShape 74"/>
          <p:cNvSpPr>
            <a:spLocks noChangeArrowheads="1"/>
          </p:cNvSpPr>
          <p:nvPr/>
        </p:nvSpPr>
        <p:spPr bwMode="auto">
          <a:xfrm rot="10800000">
            <a:off x="1075094" y="1631033"/>
            <a:ext cx="4745569" cy="350424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0" name="AutoShape 74"/>
          <p:cNvSpPr>
            <a:spLocks noChangeArrowheads="1"/>
          </p:cNvSpPr>
          <p:nvPr/>
        </p:nvSpPr>
        <p:spPr bwMode="auto">
          <a:xfrm rot="10800000">
            <a:off x="1043608" y="2862549"/>
            <a:ext cx="4777056" cy="350426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1" name="AutoShape 74"/>
          <p:cNvSpPr>
            <a:spLocks noChangeArrowheads="1"/>
          </p:cNvSpPr>
          <p:nvPr/>
        </p:nvSpPr>
        <p:spPr bwMode="auto">
          <a:xfrm rot="10800000">
            <a:off x="1043608" y="3907659"/>
            <a:ext cx="4777056" cy="385435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80998" y="1347038"/>
            <a:ext cx="2867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4.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Kwiecień 1919 r.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2267744" y="2535287"/>
            <a:ext cx="2757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4.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Kwiecie 1919 r.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2267744" y="3615407"/>
            <a:ext cx="2757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4.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Kwiecie 1919 r.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 rot="16200000">
            <a:off x="3993233" y="3246922"/>
            <a:ext cx="5470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</a:rPr>
              <a:t>5. </a:t>
            </a: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</a:rPr>
              <a:t>Wstrzymanie polskiej ofensywy, ponieważ Biali (wrogowie Czerwonych) nie chcą zagwarantować Polsce niepodległości</a:t>
            </a:r>
            <a:endParaRPr lang="pl-PL" altLang="pl-PL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971600" y="4653136"/>
            <a:ext cx="48490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6.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Trwają rokowanie, które Czerwoni przeciągają aż pokonają Białych. Znowu stają się zagrożeniem dla Polski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1277676" y="1844824"/>
            <a:ext cx="3366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7.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Kwiecień 1920 r.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1043608" y="3111351"/>
            <a:ext cx="4662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7.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Wznowienie ofensywy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1331640" y="4149080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C00000"/>
                </a:solidFill>
              </a:rPr>
              <a:t>7. 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W kierunku Kijowa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05" y="13470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05" y="255069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05" y="3524827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45" y="1991182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45" y="3196309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50" y="433355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2" grpId="0"/>
      <p:bldP spid="13" grpId="0" animBg="1"/>
      <p:bldP spid="14" grpId="0" animBg="1"/>
      <p:bldP spid="15" grpId="0" animBg="1"/>
      <p:bldP spid="16" grpId="0"/>
      <p:bldP spid="18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5507778" y="4307612"/>
            <a:ext cx="3154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Ukraińcy, zmęczeni 6-letnimi walkami przyjęli zwycięzców bez entuzjazmu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0" y="-4720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</a:rPr>
              <a:t>Wyprawa kijowska</a:t>
            </a:r>
          </a:p>
        </p:txBody>
      </p:sp>
      <p:sp>
        <p:nvSpPr>
          <p:cNvPr id="6" name="Przycisk akcji: Powrót 5">
            <a:hlinkClick r:id="" action="ppaction://hlinkshowjump?jump=previousslide" highlightClick="1"/>
          </p:cNvPr>
          <p:cNvSpPr/>
          <p:nvPr/>
        </p:nvSpPr>
        <p:spPr>
          <a:xfrm>
            <a:off x="7956376" y="5612697"/>
            <a:ext cx="720080" cy="768631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539552" y="690194"/>
            <a:ext cx="8136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W kwietniu 1920 r. Piłsudski zawarł porozumienie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z atamanem Symonem Petlurą aby wesprzeć państwo: Ukraińską Republikę Ludową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536648" y="1922260"/>
            <a:ext cx="7563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Ukraińcy uznali prawo Polski do Galicji Wschodniej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536648" y="2415662"/>
            <a:ext cx="4849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Polska uznała państwo ukraińskie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AutoShape 74"/>
          <p:cNvSpPr>
            <a:spLocks noChangeArrowheads="1"/>
          </p:cNvSpPr>
          <p:nvPr/>
        </p:nvSpPr>
        <p:spPr bwMode="auto">
          <a:xfrm rot="10800000">
            <a:off x="755576" y="3312190"/>
            <a:ext cx="7704856" cy="385435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>
              <a:solidFill>
                <a:srgbClr val="FF0000"/>
              </a:solidFill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689048" y="2967335"/>
            <a:ext cx="5467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Atak wojsk </a:t>
            </a:r>
            <a:r>
              <a:rPr lang="pl-PL" altLang="pl-PL" sz="2400" dirty="0">
                <a:solidFill>
                  <a:srgbClr val="FF0000"/>
                </a:solidFill>
              </a:rPr>
              <a:t>polsko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pl-PL" altLang="pl-PL" sz="2400" dirty="0">
                <a:solidFill>
                  <a:srgbClr val="00B0F0"/>
                </a:solidFill>
              </a:rPr>
              <a:t>ukraińskich</a:t>
            </a: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. Zajęcie 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21" y="296074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21" y="1588384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44" y="3928873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7217227" y="2946592"/>
            <a:ext cx="1138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Kijowa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05962" y="5301208"/>
            <a:ext cx="4990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hlinkClick r:id="rId3"/>
              </a:rPr>
              <a:t>https://jagiellonia.org/sojusz-orla-z-tryzubem-dlaczego-pilsudski-walczyl-o-niepodlegla-ukraine/</a:t>
            </a:r>
            <a:r>
              <a:rPr lang="pl-PL" sz="2400" dirty="0"/>
              <a:t> 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431540" y="4535168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„W jedności siła. Sojusz Orła z Tryzubem”. Obejrzyj filmik: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7" grpId="0"/>
      <p:bldP spid="8" grpId="0"/>
      <p:bldP spid="9" grpId="0"/>
      <p:bldP spid="10" grpId="0" animBg="1"/>
      <p:bldP spid="11" grpId="0"/>
      <p:bldP spid="16" grpId="0"/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0" y="-4720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</a:rPr>
              <a:t>Ofensywa bolszewików</a:t>
            </a: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827584" y="356463"/>
            <a:ext cx="75608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W maju 1920 r. wojska bolszewickie (wspierane nawet przez Białych) przeprowadziły ofensywę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 rot="16200000">
            <a:off x="6213459" y="3545768"/>
            <a:ext cx="5435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</a:rPr>
              <a:t>Ziemie ukraińskie i białoruskie</a:t>
            </a:r>
            <a:endParaRPr lang="pl-PL" altLang="pl-PL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 rot="16200000">
            <a:off x="-129715" y="2874133"/>
            <a:ext cx="18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Warszawa</a:t>
            </a:r>
            <a:endParaRPr lang="pl-PL" altLang="pl-PL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AutoShape 74"/>
          <p:cNvSpPr>
            <a:spLocks noChangeArrowheads="1"/>
          </p:cNvSpPr>
          <p:nvPr/>
        </p:nvSpPr>
        <p:spPr bwMode="auto">
          <a:xfrm rot="20737296">
            <a:off x="3292770" y="1606354"/>
            <a:ext cx="5130169" cy="408116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>
              <a:solidFill>
                <a:srgbClr val="FF0000"/>
              </a:solidFill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 rot="20761065">
            <a:off x="4246506" y="1288162"/>
            <a:ext cx="3197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FF0000"/>
                </a:solidFill>
              </a:rPr>
              <a:t>Michaił Tuchaczewski</a:t>
            </a:r>
            <a:endParaRPr lang="pl-PL" altLang="pl-PL" sz="2400" u="sng" dirty="0">
              <a:solidFill>
                <a:srgbClr val="FF0000"/>
              </a:solidFill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6927296" y="1628800"/>
            <a:ext cx="18931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FF0000"/>
                </a:solidFill>
              </a:rPr>
              <a:t>Polscy komuniści powołują marionetkowy rząd w Białymstoku</a:t>
            </a:r>
            <a:endParaRPr lang="pl-PL" altLang="pl-PL" sz="2000" u="sng" dirty="0">
              <a:solidFill>
                <a:srgbClr val="FF0000"/>
              </a:solidFill>
            </a:endParaRPr>
          </a:p>
        </p:txBody>
      </p:sp>
      <p:sp>
        <p:nvSpPr>
          <p:cNvPr id="14" name="AutoShape 74"/>
          <p:cNvSpPr>
            <a:spLocks noChangeArrowheads="1"/>
          </p:cNvSpPr>
          <p:nvPr/>
        </p:nvSpPr>
        <p:spPr bwMode="auto">
          <a:xfrm rot="536182">
            <a:off x="3492442" y="4473049"/>
            <a:ext cx="5130169" cy="408116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 rot="519592">
            <a:off x="3785489" y="4198046"/>
            <a:ext cx="511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FF0000"/>
                </a:solidFill>
              </a:rPr>
              <a:t>Armia Konna Siemiona Budionnego</a:t>
            </a:r>
            <a:endParaRPr lang="pl-PL" altLang="pl-PL" sz="2400" u="sng" dirty="0">
              <a:solidFill>
                <a:srgbClr val="FF0000"/>
              </a:solidFill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395537" y="4929320"/>
            <a:ext cx="76328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Powstaje Rada Obrony Państwa, Polska traci na rzecz Czechosłowacji Śląsk Cieszyński, powstaje Rząd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Obrony Narodowej, trwają rozmowy z bolszewikami, 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     którzy stawiają warunki nie do przyjęcia dla Polski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rzycisk akcji: Powrót 5">
            <a:hlinkClick r:id="" action="ppaction://hlinkshowjump?jump=previousslide" highlightClick="1"/>
          </p:cNvPr>
          <p:cNvSpPr/>
          <p:nvPr/>
        </p:nvSpPr>
        <p:spPr>
          <a:xfrm>
            <a:off x="7956376" y="5612697"/>
            <a:ext cx="720080" cy="768631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 rot="16200000">
            <a:off x="2701102" y="4073700"/>
            <a:ext cx="1129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Lwów</a:t>
            </a:r>
            <a:endParaRPr lang="pl-PL" altLang="pl-PL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46" y="444638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74"/>
          <p:cNvSpPr>
            <a:spLocks noChangeArrowheads="1"/>
          </p:cNvSpPr>
          <p:nvPr/>
        </p:nvSpPr>
        <p:spPr bwMode="auto">
          <a:xfrm rot="10800000">
            <a:off x="1187624" y="2423186"/>
            <a:ext cx="3548051" cy="443366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0" name="AutoShape 74"/>
          <p:cNvSpPr>
            <a:spLocks noChangeArrowheads="1"/>
          </p:cNvSpPr>
          <p:nvPr/>
        </p:nvSpPr>
        <p:spPr bwMode="auto">
          <a:xfrm rot="11212588">
            <a:off x="1030028" y="3492355"/>
            <a:ext cx="7646428" cy="440701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659637" y="2126939"/>
            <a:ext cx="1190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FF0000"/>
                </a:solidFill>
              </a:rPr>
              <a:t>Polacy</a:t>
            </a:r>
            <a:endParaRPr lang="pl-PL" altLang="pl-PL" sz="2400" u="sng" dirty="0">
              <a:solidFill>
                <a:srgbClr val="FF0000"/>
              </a:solidFill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 rot="418693">
            <a:off x="4128908" y="3242950"/>
            <a:ext cx="2603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FF0000"/>
                </a:solidFill>
              </a:rPr>
              <a:t>Polacy </a:t>
            </a:r>
            <a:r>
              <a:rPr lang="pl-PL" altLang="pl-PL" sz="2400" dirty="0"/>
              <a:t>i </a:t>
            </a:r>
            <a:r>
              <a:rPr lang="pl-PL" altLang="pl-PL" sz="2400" dirty="0">
                <a:solidFill>
                  <a:srgbClr val="0099FF"/>
                </a:solidFill>
              </a:rPr>
              <a:t>Ukraińcy</a:t>
            </a:r>
            <a:endParaRPr lang="pl-PL" altLang="pl-PL" sz="2400" u="sng" dirty="0">
              <a:solidFill>
                <a:srgbClr val="FF0000"/>
              </a:solidFill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 rot="16200000">
            <a:off x="3059712" y="3987700"/>
            <a:ext cx="168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Zadwórze</a:t>
            </a:r>
            <a:endParaRPr lang="pl-PL" altLang="pl-PL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51" y="4319119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9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/>
      <p:bldP spid="13" grpId="0"/>
      <p:bldP spid="14" grpId="0" animBg="1"/>
      <p:bldP spid="15" grpId="0"/>
      <p:bldP spid="16" grpId="0"/>
      <p:bldP spid="19" grpId="0" animBg="1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74"/>
          <p:cNvSpPr>
            <a:spLocks noChangeArrowheads="1"/>
          </p:cNvSpPr>
          <p:nvPr/>
        </p:nvSpPr>
        <p:spPr bwMode="auto">
          <a:xfrm rot="10390573">
            <a:off x="7863945" y="960349"/>
            <a:ext cx="1009349" cy="463279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0" y="-4720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</a:rPr>
              <a:t>Bitwa warszawska i nadniemeńska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55576" y="356463"/>
            <a:ext cx="7920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Gen. Tadeusz Rozwadowski pod kierownictwem Józefa Piłsudskiego przygotował plan polskiego kontruderzenia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 rot="16200000">
            <a:off x="2750605" y="3738227"/>
            <a:ext cx="18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Warszawa</a:t>
            </a:r>
            <a:endParaRPr lang="pl-PL" altLang="pl-PL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3911227" y="2895327"/>
            <a:ext cx="18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Radzymin</a:t>
            </a:r>
            <a:endParaRPr lang="pl-PL" altLang="pl-PL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 rot="2409540">
            <a:off x="4026562" y="5832694"/>
            <a:ext cx="2224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Rzeka Wieprz</a:t>
            </a:r>
            <a:endParaRPr lang="pl-PL" altLang="pl-PL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3206905" y="1599183"/>
            <a:ext cx="1437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</a:rPr>
              <a:t>Prusy</a:t>
            </a:r>
            <a:endParaRPr lang="pl-PL" altLang="pl-PL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361505" y="2886035"/>
            <a:ext cx="3203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Warszawska –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13-25 sierpnia 1920 r.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auto">
          <a:xfrm rot="11496074">
            <a:off x="2305988" y="2613092"/>
            <a:ext cx="1755353" cy="383676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 rot="694920">
            <a:off x="2377463" y="2299438"/>
            <a:ext cx="1678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Sikorski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AutoShape 74"/>
          <p:cNvSpPr>
            <a:spLocks noChangeArrowheads="1"/>
          </p:cNvSpPr>
          <p:nvPr/>
        </p:nvSpPr>
        <p:spPr bwMode="auto">
          <a:xfrm rot="20961341">
            <a:off x="4628198" y="2420150"/>
            <a:ext cx="2626052" cy="463279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 rot="20961429">
            <a:off x="4738480" y="2129409"/>
            <a:ext cx="2345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FF0000"/>
                </a:solidFill>
              </a:rPr>
              <a:t>Tuchaczewski</a:t>
            </a:r>
            <a:endParaRPr lang="pl-PL" altLang="pl-PL" sz="2400" u="sng" dirty="0">
              <a:solidFill>
                <a:srgbClr val="FF0000"/>
              </a:solidFill>
            </a:endParaRPr>
          </a:p>
        </p:txBody>
      </p:sp>
      <p:sp>
        <p:nvSpPr>
          <p:cNvPr id="16" name="AutoShape 74"/>
          <p:cNvSpPr>
            <a:spLocks noChangeArrowheads="1"/>
          </p:cNvSpPr>
          <p:nvPr/>
        </p:nvSpPr>
        <p:spPr bwMode="auto">
          <a:xfrm rot="5961631">
            <a:off x="4088608" y="4272508"/>
            <a:ext cx="2847813" cy="479754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 rot="16759616">
            <a:off x="4348480" y="4484110"/>
            <a:ext cx="1678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Piłsudski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AutoShape 74"/>
          <p:cNvSpPr>
            <a:spLocks noChangeArrowheads="1"/>
          </p:cNvSpPr>
          <p:nvPr/>
        </p:nvSpPr>
        <p:spPr bwMode="auto">
          <a:xfrm rot="5400000">
            <a:off x="3825818" y="1962960"/>
            <a:ext cx="1350695" cy="422364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9" name="AutoShape 74"/>
          <p:cNvSpPr>
            <a:spLocks noChangeArrowheads="1"/>
          </p:cNvSpPr>
          <p:nvPr/>
        </p:nvSpPr>
        <p:spPr bwMode="auto">
          <a:xfrm rot="10455808">
            <a:off x="4447914" y="1100829"/>
            <a:ext cx="2626052" cy="463279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0" name="AutoShape 74"/>
          <p:cNvSpPr>
            <a:spLocks noChangeArrowheads="1"/>
          </p:cNvSpPr>
          <p:nvPr/>
        </p:nvSpPr>
        <p:spPr bwMode="auto">
          <a:xfrm rot="9963433">
            <a:off x="5530854" y="1657550"/>
            <a:ext cx="2626052" cy="463279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1" name="AutoShape 74"/>
          <p:cNvSpPr>
            <a:spLocks noChangeArrowheads="1"/>
          </p:cNvSpPr>
          <p:nvPr/>
        </p:nvSpPr>
        <p:spPr bwMode="auto">
          <a:xfrm rot="8089394">
            <a:off x="5706090" y="2253326"/>
            <a:ext cx="2207127" cy="465065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 rot="16200000">
            <a:off x="6918948" y="2508526"/>
            <a:ext cx="4060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chemeClr val="accent1">
                    <a:lumMod val="75000"/>
                  </a:schemeClr>
                </a:solidFill>
              </a:rPr>
              <a:t>Rosja bolszewicka</a:t>
            </a:r>
            <a:endParaRPr lang="pl-PL" altLang="pl-P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AutoShape 74"/>
          <p:cNvSpPr>
            <a:spLocks noChangeArrowheads="1"/>
          </p:cNvSpPr>
          <p:nvPr/>
        </p:nvSpPr>
        <p:spPr bwMode="auto">
          <a:xfrm rot="1328866">
            <a:off x="7945825" y="5692491"/>
            <a:ext cx="1436438" cy="463279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 rot="16200000">
            <a:off x="7246108" y="5540060"/>
            <a:ext cx="1083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Lwów</a:t>
            </a:r>
            <a:endParaRPr lang="pl-PL" altLang="pl-PL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5887797" y="3936693"/>
            <a:ext cx="1614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Komarów</a:t>
            </a:r>
            <a:endParaRPr lang="pl-PL" altLang="pl-PL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 rot="2409540">
            <a:off x="7559294" y="1319445"/>
            <a:ext cx="13657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accent1">
                    <a:lumMod val="75000"/>
                  </a:schemeClr>
                </a:solidFill>
              </a:rPr>
              <a:t>Rzeka Niemen</a:t>
            </a:r>
            <a:endParaRPr lang="pl-PL" altLang="pl-PL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AutoShape 74"/>
          <p:cNvSpPr>
            <a:spLocks noChangeArrowheads="1"/>
          </p:cNvSpPr>
          <p:nvPr/>
        </p:nvSpPr>
        <p:spPr bwMode="auto">
          <a:xfrm rot="2218809">
            <a:off x="6268604" y="4599678"/>
            <a:ext cx="1436438" cy="463279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8" name="AutoShape 74"/>
          <p:cNvSpPr>
            <a:spLocks noChangeArrowheads="1"/>
          </p:cNvSpPr>
          <p:nvPr/>
        </p:nvSpPr>
        <p:spPr bwMode="auto">
          <a:xfrm rot="10390573">
            <a:off x="7112980" y="3595854"/>
            <a:ext cx="1436438" cy="463279"/>
          </a:xfrm>
          <a:prstGeom prst="leftArrow">
            <a:avLst>
              <a:gd name="adj1" fmla="val 50000"/>
              <a:gd name="adj2" fmla="val 69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29" name="AutoShape 74"/>
          <p:cNvSpPr>
            <a:spLocks noChangeArrowheads="1"/>
          </p:cNvSpPr>
          <p:nvPr/>
        </p:nvSpPr>
        <p:spPr bwMode="auto">
          <a:xfrm rot="13687193">
            <a:off x="5647187" y="3509579"/>
            <a:ext cx="824546" cy="450638"/>
          </a:xfrm>
          <a:prstGeom prst="leftArrow">
            <a:avLst>
              <a:gd name="adj1" fmla="val 50000"/>
              <a:gd name="adj2" fmla="val 69454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 rot="1478438">
            <a:off x="7689498" y="5207983"/>
            <a:ext cx="1649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rgbClr val="FF0000"/>
                </a:solidFill>
              </a:rPr>
              <a:t>Budionny</a:t>
            </a:r>
            <a:endParaRPr lang="pl-PL" altLang="pl-PL" sz="2400" u="sng" dirty="0">
              <a:solidFill>
                <a:srgbClr val="FF0000"/>
              </a:solidFill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361505" y="5262299"/>
            <a:ext cx="32743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Nadniemeńska –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22-28 września 1920 r.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361505" y="4110171"/>
            <a:ext cx="28606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Pod Komarowem –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31 sierpnia 1920 r.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08" y="337339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6" y="5536002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80" y="2898646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80" y="4399564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5" descr="File:Legenda miejsce bitw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21" y="110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Przycisk akcji: Powrót 38">
            <a:hlinkClick r:id="" action="ppaction://hlinkshowjump?jump=previousslide" highlightClick="1"/>
          </p:cNvPr>
          <p:cNvSpPr/>
          <p:nvPr/>
        </p:nvSpPr>
        <p:spPr>
          <a:xfrm>
            <a:off x="7996604" y="6063526"/>
            <a:ext cx="720080" cy="768631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99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/>
      <p:bldP spid="6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7" grpId="0" animBg="1"/>
      <p:bldP spid="28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0" y="-4720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solidFill>
                  <a:schemeClr val="accent1">
                    <a:lumMod val="75000"/>
                  </a:schemeClr>
                </a:solidFill>
              </a:rPr>
              <a:t>Pokój ryski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55576" y="356463"/>
            <a:ext cx="69127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Po klęskach pod Warszawą, Komarowem i nad Niemnem bolszewicy byli zmuszeni prowadzić rokowania, które zwieńczono podpisaniem pokoju (18 marca 1921 r.) w Rydze na Łotwie.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395536" y="1926123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Granice wyznaczono od Dźwiny przez Białoruś do Zbrucza i Dniestru.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755576" y="2780928"/>
            <a:ext cx="7920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Strony zrzekły się odszkodowań, zobowiązały nie działać przeciwko sobie, Rosjanie obiecali zwrócić zagarnięte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w czasach carskich mienie.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395536" y="4005064"/>
            <a:ext cx="8352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Sukces militarny był większy niż korzyści z pokoju. Delegacja Dmowskiego nie przyjęła całych terenów oferowanych przez Rosję bolszewicką bojąc się, że nie będzie możliwości spolonizowania zbyt licznych mniejszości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755576" y="5622339"/>
            <a:ext cx="7056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Porzucono ukraińskiego sojusznika i pozostawiono</a:t>
            </a:r>
            <a:b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400" dirty="0">
                <a:solidFill>
                  <a:schemeClr val="accent1">
                    <a:lumMod val="75000"/>
                  </a:schemeClr>
                </a:solidFill>
              </a:rPr>
              <a:t>poza granicami Polski ok. milion Polaków.</a:t>
            </a:r>
            <a:endParaRPr lang="pl-PL" altLang="pl-PL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rzycisk akcji: Powrót 10">
            <a:hlinkClick r:id="" action="ppaction://hlinkshowjump?jump=previousslide" highlightClick="1"/>
          </p:cNvPr>
          <p:cNvSpPr/>
          <p:nvPr/>
        </p:nvSpPr>
        <p:spPr>
          <a:xfrm>
            <a:off x="7956376" y="5622339"/>
            <a:ext cx="720080" cy="768631"/>
          </a:xfrm>
          <a:prstGeom prst="actionButtonRetur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1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1220</TotalTime>
  <Words>955</Words>
  <Application>Microsoft Office PowerPoint</Application>
  <PresentationFormat>Pokaz na ekranie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Organiczny</vt:lpstr>
      <vt:lpstr>Odrodzenie Rzeczypospolitej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MD</dc:creator>
  <cp:lastModifiedBy>Piotr Gosztyla</cp:lastModifiedBy>
  <cp:revision>123</cp:revision>
  <dcterms:created xsi:type="dcterms:W3CDTF">2012-03-11T22:15:09Z</dcterms:created>
  <dcterms:modified xsi:type="dcterms:W3CDTF">2020-08-15T18:50:07Z</dcterms:modified>
</cp:coreProperties>
</file>